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320" r:id="rId16"/>
    <p:sldId id="321" r:id="rId17"/>
    <p:sldId id="32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798" y="4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85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22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85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36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670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194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67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762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64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39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89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BA7D7-8985-0D4D-8713-32A4B88ED7AF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4E77A-441E-ED4E-A61C-91B03BE51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12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hyperlink" Target="https://research.nvidia.com/publication/2017-10_Progressive-Growing-of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youtu.be/sHYakhyvJps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74341"/>
            <a:ext cx="7772400" cy="1112914"/>
          </a:xfrm>
        </p:spPr>
        <p:txBody>
          <a:bodyPr>
            <a:normAutofit fontScale="90000"/>
          </a:bodyPr>
          <a:lstStyle/>
          <a:p>
            <a:r>
              <a:rPr lang="en-US" dirty="0"/>
              <a:t>Quantifying Interest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6639" y="2110703"/>
            <a:ext cx="7611561" cy="318050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Designing neural </a:t>
            </a:r>
            <a:r>
              <a:rPr lang="en-US" dirty="0">
                <a:solidFill>
                  <a:srgbClr val="000000"/>
                </a:solidFill>
              </a:rPr>
              <a:t>n</a:t>
            </a:r>
            <a:r>
              <a:rPr lang="en-US" dirty="0" smtClean="0">
                <a:solidFill>
                  <a:srgbClr val="000000"/>
                </a:solidFill>
              </a:rPr>
              <a:t>etworks to determine </a:t>
            </a:r>
            <a:r>
              <a:rPr lang="en-US" dirty="0">
                <a:solidFill>
                  <a:srgbClr val="000000"/>
                </a:solidFill>
              </a:rPr>
              <a:t>w</a:t>
            </a:r>
            <a:r>
              <a:rPr lang="en-US" dirty="0" smtClean="0">
                <a:solidFill>
                  <a:srgbClr val="000000"/>
                </a:solidFill>
              </a:rPr>
              <a:t>hat “catches the eye”?</a:t>
            </a:r>
          </a:p>
          <a:p>
            <a:endParaRPr lang="en-US" dirty="0" smtClean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  <a:effectLst/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Nik Bear Brown</a:t>
            </a:r>
            <a:r>
              <a:rPr lang="en-US" dirty="0" smtClean="0">
                <a:solidFill>
                  <a:srgbClr val="000000"/>
                </a:solidFill>
                <a:effectLst/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662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chemeClr val="tx1"/>
                </a:solidFill>
              </a:rPr>
              <a:t>Inception V8 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657913"/>
            <a:ext cx="6631789" cy="4357151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tx1"/>
                </a:solidFill>
              </a:rPr>
              <a:t>Inception V8 makes sense for this task</a:t>
            </a: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572" y="2226077"/>
            <a:ext cx="6284828" cy="335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479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rgbClr val="000000"/>
                </a:solidFill>
              </a:rPr>
              <a:t>Surrogate Models 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657913"/>
            <a:ext cx="6631789" cy="435715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Surrogate Models to extract additional </a:t>
            </a:r>
            <a:r>
              <a:rPr lang="en-US" sz="2000" dirty="0" smtClean="0">
                <a:solidFill>
                  <a:srgbClr val="000000"/>
                </a:solidFill>
              </a:rPr>
              <a:t>features.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 smtClean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 smtClean="0">
              <a:solidFill>
                <a:srgbClr val="000000"/>
              </a:solidFill>
            </a:endParaRPr>
          </a:p>
          <a:p>
            <a:endParaRPr lang="en-US" sz="2000" dirty="0" smtClean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 smtClean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 smtClean="0">
              <a:solidFill>
                <a:srgbClr val="000000"/>
              </a:solidFill>
            </a:endParaRPr>
          </a:p>
          <a:p>
            <a:r>
              <a:rPr lang="en-US" sz="1100" dirty="0"/>
              <a:t>Image from Ideas on interpreting machine learning https://</a:t>
            </a:r>
            <a:r>
              <a:rPr lang="en-US" sz="1100" dirty="0" err="1"/>
              <a:t>www.oreilly.com</a:t>
            </a:r>
            <a:r>
              <a:rPr lang="en-US" sz="1100" dirty="0"/>
              <a:t>/radar/ideas-on-interpreting-machine-learning/</a:t>
            </a:r>
          </a:p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278859"/>
            <a:ext cx="5486400" cy="265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976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0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rgbClr val="000000"/>
                </a:solidFill>
              </a:rPr>
              <a:t>Surrogate Models 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087" y="1211100"/>
            <a:ext cx="7525684" cy="5161872"/>
          </a:xfrm>
        </p:spPr>
        <p:txBody>
          <a:bodyPr>
            <a:normAutofit lnSpcReduction="10000"/>
          </a:bodyPr>
          <a:lstStyle/>
          <a:p>
            <a:r>
              <a:rPr lang="en-US" sz="2000" dirty="0" smtClean="0">
                <a:solidFill>
                  <a:schemeClr val="tx1"/>
                </a:solidFill>
              </a:rPr>
              <a:t>Surrogate models can identify image features relevant to predictions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1300" dirty="0" smtClean="0">
              <a:solidFill>
                <a:schemeClr val="tx1"/>
              </a:solidFill>
            </a:endParaRPr>
          </a:p>
          <a:p>
            <a:endParaRPr lang="en-US" sz="1300" dirty="0">
              <a:solidFill>
                <a:schemeClr val="tx1"/>
              </a:solidFill>
            </a:endParaRPr>
          </a:p>
          <a:p>
            <a:endParaRPr lang="en-US" sz="1300" dirty="0" smtClean="0">
              <a:solidFill>
                <a:schemeClr val="tx1"/>
              </a:solidFill>
            </a:endParaRPr>
          </a:p>
          <a:p>
            <a:r>
              <a:rPr lang="en-US" sz="1300" dirty="0" smtClean="0">
                <a:solidFill>
                  <a:schemeClr val="tx1"/>
                </a:solidFill>
              </a:rPr>
              <a:t>Image credit LIME after CNN classification of images https://</a:t>
            </a:r>
            <a:r>
              <a:rPr lang="en-US" sz="1300" dirty="0" err="1" smtClean="0">
                <a:solidFill>
                  <a:schemeClr val="tx1"/>
                </a:solidFill>
              </a:rPr>
              <a:t>nbviewer.jupyter.org</a:t>
            </a:r>
            <a:r>
              <a:rPr lang="en-US" sz="1300" dirty="0" smtClean="0">
                <a:solidFill>
                  <a:schemeClr val="tx1"/>
                </a:solidFill>
              </a:rPr>
              <a:t>/</a:t>
            </a:r>
            <a:r>
              <a:rPr lang="en-US" sz="1300" dirty="0" err="1" smtClean="0">
                <a:solidFill>
                  <a:schemeClr val="tx1"/>
                </a:solidFill>
              </a:rPr>
              <a:t>github</a:t>
            </a:r>
            <a:r>
              <a:rPr lang="en-US" sz="1300" dirty="0" smtClean="0">
                <a:solidFill>
                  <a:schemeClr val="tx1"/>
                </a:solidFill>
              </a:rPr>
              <a:t>/</a:t>
            </a:r>
            <a:r>
              <a:rPr lang="en-US" sz="1300" dirty="0" err="1" smtClean="0">
                <a:solidFill>
                  <a:schemeClr val="tx1"/>
                </a:solidFill>
              </a:rPr>
              <a:t>mantripragada-manogna</a:t>
            </a:r>
            <a:r>
              <a:rPr lang="en-US" sz="1300" dirty="0" smtClean="0">
                <a:solidFill>
                  <a:schemeClr val="tx1"/>
                </a:solidFill>
              </a:rPr>
              <a:t>/Data-Science-Projects/blob/master/CNN%20Interpretability%20using%20LIME/CNN%20model%20Interpretability%20with%20LIME.ipynb#11.-Citations  </a:t>
            </a:r>
          </a:p>
          <a:p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4" name="Picture 3" descr="Screen Shot 2019-10-04 at 11.39.2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514" y="1734199"/>
            <a:ext cx="6608490" cy="3747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352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/>
              <a:t>Bayesian Models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540331"/>
            <a:ext cx="6631789" cy="4357151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tx1"/>
                </a:solidFill>
              </a:rPr>
              <a:t>Models should generate a probability that can be used a a prior that can incorporate a likelihood for an individual that can be used calculate a posterior probability for an individual.</a:t>
            </a: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629" y="2755502"/>
            <a:ext cx="5486400" cy="314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130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/>
              <a:t>Generative Adversarial Networks (GANs)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657913"/>
            <a:ext cx="6631789" cy="4357151"/>
          </a:xfrm>
        </p:spPr>
        <p:txBody>
          <a:bodyPr>
            <a:normAutofit/>
          </a:bodyPr>
          <a:lstStyle/>
          <a:p>
            <a:pPr fontAlgn="base"/>
            <a:endParaRPr lang="en-US" sz="2000" dirty="0" smtClean="0"/>
          </a:p>
          <a:p>
            <a:pPr fontAlgn="base"/>
            <a:endParaRPr lang="en-US" sz="2000" dirty="0"/>
          </a:p>
          <a:p>
            <a:pPr fontAlgn="base"/>
            <a:endParaRPr lang="en-US" sz="2000" dirty="0" smtClean="0"/>
          </a:p>
          <a:p>
            <a:pPr fontAlgn="base"/>
            <a:endParaRPr lang="en-US" sz="2000" dirty="0"/>
          </a:p>
          <a:p>
            <a:pPr fontAlgn="base"/>
            <a:endParaRPr lang="en-US" sz="2000" dirty="0" smtClean="0"/>
          </a:p>
          <a:p>
            <a:pPr fontAlgn="base"/>
            <a:endParaRPr lang="en-US" sz="2000" dirty="0"/>
          </a:p>
          <a:p>
            <a:pPr fontAlgn="base"/>
            <a:endParaRPr lang="en-US" sz="2000" dirty="0" smtClean="0"/>
          </a:p>
          <a:p>
            <a:pPr fontAlgn="base"/>
            <a:endParaRPr lang="en-US" sz="2000" dirty="0"/>
          </a:p>
          <a:p>
            <a:pPr fontAlgn="base"/>
            <a:endParaRPr lang="en-US" sz="2000" dirty="0" smtClean="0"/>
          </a:p>
          <a:p>
            <a:pPr fontAlgn="base"/>
            <a:endParaRPr lang="en-US" sz="2000" dirty="0"/>
          </a:p>
          <a:p>
            <a:pPr fontAlgn="base"/>
            <a:r>
              <a:rPr lang="en-US" sz="1400" dirty="0" smtClean="0">
                <a:solidFill>
                  <a:srgbClr val="000000"/>
                </a:solidFill>
              </a:rPr>
              <a:t>Image </a:t>
            </a:r>
            <a:r>
              <a:rPr lang="en-US" sz="1400" dirty="0">
                <a:solidFill>
                  <a:srgbClr val="000000"/>
                </a:solidFill>
              </a:rPr>
              <a:t>credit </a:t>
            </a:r>
            <a:r>
              <a:rPr lang="en-US" sz="1400" dirty="0" err="1">
                <a:solidFill>
                  <a:srgbClr val="000000"/>
                </a:solidFill>
              </a:rPr>
              <a:t>Pokemon</a:t>
            </a:r>
            <a:r>
              <a:rPr lang="en-US" sz="1400" dirty="0">
                <a:solidFill>
                  <a:srgbClr val="000000"/>
                </a:solidFill>
              </a:rPr>
              <a:t> Generation using </a:t>
            </a:r>
            <a:r>
              <a:rPr lang="en-US" sz="1400" dirty="0" smtClean="0">
                <a:solidFill>
                  <a:srgbClr val="000000"/>
                </a:solidFill>
              </a:rPr>
              <a:t>GANs NEU </a:t>
            </a:r>
            <a:r>
              <a:rPr lang="en-US" sz="1400" dirty="0" err="1" smtClean="0">
                <a:solidFill>
                  <a:srgbClr val="000000"/>
                </a:solidFill>
              </a:rPr>
              <a:t>Skunkworks</a:t>
            </a:r>
            <a:endParaRPr lang="en-US" sz="1400" b="1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483" y="1657914"/>
            <a:ext cx="5855923" cy="337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730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/>
              <a:t>Generative Adversarial Networks (GANs)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657913"/>
            <a:ext cx="6631789" cy="4357151"/>
          </a:xfrm>
        </p:spPr>
        <p:txBody>
          <a:bodyPr>
            <a:normAutofit/>
          </a:bodyPr>
          <a:lstStyle/>
          <a:p>
            <a:endParaRPr lang="en-US" sz="2000" b="1" dirty="0" smtClean="0"/>
          </a:p>
          <a:p>
            <a:endParaRPr lang="en-US" sz="2000" b="1" dirty="0"/>
          </a:p>
          <a:p>
            <a:endParaRPr lang="en-US" sz="2000" b="1" dirty="0" smtClean="0"/>
          </a:p>
          <a:p>
            <a:endParaRPr lang="en-US" sz="2000" b="1" dirty="0"/>
          </a:p>
          <a:p>
            <a:endParaRPr lang="en-US" sz="2000" b="1" dirty="0" smtClean="0"/>
          </a:p>
          <a:p>
            <a:endParaRPr lang="en-US" sz="2000" b="1" dirty="0"/>
          </a:p>
          <a:p>
            <a:endParaRPr lang="en-US" sz="2000" b="1" dirty="0" smtClean="0"/>
          </a:p>
          <a:p>
            <a:endParaRPr lang="en-US" sz="2000" b="1" dirty="0" smtClean="0"/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1400" dirty="0" smtClean="0"/>
              <a:t>Image </a:t>
            </a:r>
            <a:r>
              <a:rPr lang="en-US" sz="1400" dirty="0"/>
              <a:t>credit  Progressive Growing of GANs for Improved Quality, Stability, and Variation </a:t>
            </a:r>
            <a:r>
              <a:rPr lang="en-US" sz="1400" u="sng" dirty="0">
                <a:hlinkClick r:id="rId2"/>
              </a:rPr>
              <a:t>https://research.nvidia.com/publication/2017-10_Progressive-Growing-of</a:t>
            </a:r>
            <a:endParaRPr lang="en-US" sz="1400" dirty="0"/>
          </a:p>
        </p:txBody>
      </p:sp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903095"/>
            <a:ext cx="5486400" cy="305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749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/>
              <a:t>Generative Adversarial Networks (GANs)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657913"/>
            <a:ext cx="6631789" cy="4357151"/>
          </a:xfrm>
        </p:spPr>
        <p:txBody>
          <a:bodyPr>
            <a:normAutofit/>
          </a:bodyPr>
          <a:lstStyle/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1600" dirty="0" smtClean="0"/>
              <a:t>Image </a:t>
            </a:r>
            <a:r>
              <a:rPr lang="en-US" sz="1600" dirty="0"/>
              <a:t>credit Algorithm designs seven million different jars of </a:t>
            </a:r>
            <a:r>
              <a:rPr lang="en-US" sz="1600" dirty="0" err="1"/>
              <a:t>Nutella</a:t>
            </a:r>
            <a:r>
              <a:rPr lang="en-US" sz="1600" dirty="0"/>
              <a:t> </a:t>
            </a:r>
            <a:r>
              <a:rPr lang="en-US" sz="1600" u="sng" dirty="0">
                <a:hlinkClick r:id="rId2"/>
              </a:rPr>
              <a:t>https://youtu.be/sHYakhyvJps</a:t>
            </a:r>
            <a:endParaRPr lang="en-US" sz="1600" dirty="0"/>
          </a:p>
        </p:txBody>
      </p:sp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583" y="1540331"/>
            <a:ext cx="5914717" cy="329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749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rgbClr val="000000"/>
                </a:solidFill>
              </a:rPr>
              <a:t>Evaluate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657913"/>
            <a:ext cx="6631789" cy="4357151"/>
          </a:xfrm>
        </p:spPr>
        <p:txBody>
          <a:bodyPr>
            <a:norm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Cross-validate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Live A/B testing</a:t>
            </a: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4" name="Picture 3" descr="Screen Shot 2019-10-04 at 11.45.1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725" y="2541614"/>
            <a:ext cx="3473450" cy="347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749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983" y="289168"/>
            <a:ext cx="8286227" cy="832655"/>
          </a:xfrm>
        </p:spPr>
        <p:txBody>
          <a:bodyPr/>
          <a:lstStyle/>
          <a:p>
            <a:r>
              <a:rPr lang="en-US" dirty="0" smtClean="0"/>
              <a:t>Which (if any) do you like?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35" y="1363958"/>
            <a:ext cx="3326173" cy="5109842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2248" y="1226680"/>
            <a:ext cx="3515905" cy="524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814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/>
              <a:t>Can we build a model that predicts interest?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657913"/>
            <a:ext cx="6631789" cy="4357151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tx1"/>
                </a:solidFill>
              </a:rPr>
              <a:t>Neural networks are models of the brain.</a:t>
            </a: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4" name="Picture 3" descr="00_NeuralNetwo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924" y="2198793"/>
            <a:ext cx="7109530" cy="416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830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/>
              <a:t>Idea - build a neural model that predicts interest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904836"/>
            <a:ext cx="6631789" cy="4357151"/>
          </a:xfrm>
        </p:spPr>
        <p:txBody>
          <a:bodyPr>
            <a:normAutofit/>
          </a:bodyPr>
          <a:lstStyle/>
          <a:p>
            <a:pPr marL="514350" indent="-514350" algn="l">
              <a:buFont typeface="+mj-lt"/>
              <a:buAutoNum type="romanLcPeriod"/>
            </a:pPr>
            <a:r>
              <a:rPr lang="en-US" sz="2400" dirty="0" smtClean="0">
                <a:solidFill>
                  <a:srgbClr val="000000"/>
                </a:solidFill>
              </a:rPr>
              <a:t>Extract Features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2400" dirty="0" smtClean="0">
                <a:solidFill>
                  <a:srgbClr val="000000"/>
                </a:solidFill>
              </a:rPr>
              <a:t>Data Augmentation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2400" dirty="0" smtClean="0">
                <a:solidFill>
                  <a:srgbClr val="000000"/>
                </a:solidFill>
              </a:rPr>
              <a:t>Transfer Learning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2400" dirty="0" smtClean="0">
                <a:solidFill>
                  <a:srgbClr val="000000"/>
                </a:solidFill>
              </a:rPr>
              <a:t>Build Predictive Model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2400" dirty="0" smtClean="0">
                <a:solidFill>
                  <a:srgbClr val="000000"/>
                </a:solidFill>
              </a:rPr>
              <a:t>Extract Features Predictive Features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2400" dirty="0" smtClean="0">
                <a:solidFill>
                  <a:srgbClr val="000000"/>
                </a:solidFill>
              </a:rPr>
              <a:t>Feature Importance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2400" dirty="0" smtClean="0">
                <a:solidFill>
                  <a:srgbClr val="000000"/>
                </a:solidFill>
              </a:rPr>
              <a:t>Use </a:t>
            </a:r>
            <a:r>
              <a:rPr lang="en-US" sz="2400" dirty="0">
                <a:solidFill>
                  <a:srgbClr val="000000"/>
                </a:solidFill>
              </a:rPr>
              <a:t>N</a:t>
            </a:r>
            <a:r>
              <a:rPr lang="en-US" sz="2400" dirty="0" smtClean="0">
                <a:solidFill>
                  <a:srgbClr val="000000"/>
                </a:solidFill>
              </a:rPr>
              <a:t>eural Models to Draw Interesting Images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2400" dirty="0" smtClean="0">
                <a:solidFill>
                  <a:srgbClr val="000000"/>
                </a:solidFill>
              </a:rPr>
              <a:t>Update Posterior probability for Individuals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2400" dirty="0" smtClean="0">
                <a:solidFill>
                  <a:srgbClr val="000000"/>
                </a:solidFill>
              </a:rPr>
              <a:t>Evaluate and Repeat</a:t>
            </a: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953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rgbClr val="000000"/>
                </a:solidFill>
              </a:rPr>
              <a:t>Extract quantitative features 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657913"/>
            <a:ext cx="6631789" cy="4357151"/>
          </a:xfrm>
        </p:spPr>
        <p:txBody>
          <a:bodyPr>
            <a:normAutofit/>
          </a:bodyPr>
          <a:lstStyle/>
          <a:p>
            <a:endParaRPr lang="en-US" sz="2000" dirty="0" smtClean="0">
              <a:solidFill>
                <a:srgbClr val="000000"/>
              </a:solidFill>
            </a:endParaRPr>
          </a:p>
          <a:p>
            <a:r>
              <a:rPr lang="en-US" sz="2000" dirty="0" smtClean="0">
                <a:solidFill>
                  <a:srgbClr val="000000"/>
                </a:solidFill>
              </a:rPr>
              <a:t>Extract </a:t>
            </a:r>
            <a:r>
              <a:rPr lang="en-US" sz="2000" dirty="0">
                <a:solidFill>
                  <a:srgbClr val="000000"/>
                </a:solidFill>
              </a:rPr>
              <a:t>quantitative features from images such and color, edges, brightness, etc.</a:t>
            </a:r>
            <a:r>
              <a:rPr lang="en-US" sz="2000" dirty="0" smtClean="0">
                <a:solidFill>
                  <a:srgbClr val="000000"/>
                </a:solidFill>
                <a:effectLst/>
              </a:rPr>
              <a:t> </a:t>
            </a: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11" y="3957370"/>
            <a:ext cx="7290506" cy="205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953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chemeClr val="tx1"/>
                </a:solidFill>
              </a:rPr>
              <a:t>CNN </a:t>
            </a:r>
            <a:r>
              <a:rPr lang="en-US" sz="3600" dirty="0" err="1" smtClean="0">
                <a:solidFill>
                  <a:schemeClr val="tx1"/>
                </a:solidFill>
              </a:rPr>
              <a:t>autotaging</a:t>
            </a:r>
            <a:r>
              <a:rPr lang="en-US" sz="3600" dirty="0" smtClean="0">
                <a:solidFill>
                  <a:schemeClr val="tx1"/>
                </a:solidFill>
              </a:rPr>
              <a:t> images 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657913"/>
            <a:ext cx="6631789" cy="4357151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tx1"/>
                </a:solidFill>
              </a:rPr>
              <a:t>Use a convolutional neural network (CNN) to classify images for semantic content such as person, dog, etc.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1000" dirty="0"/>
              <a:t>Image Credit Using Topological Data Analysis to Understand the Behavior of Convolutional Neural Networks | </a:t>
            </a:r>
            <a:r>
              <a:rPr lang="en-US" sz="1000" dirty="0" err="1"/>
              <a:t>Ayasdi</a:t>
            </a:r>
            <a:r>
              <a:rPr lang="en-US" sz="1000" dirty="0"/>
              <a:t> https://</a:t>
            </a:r>
            <a:r>
              <a:rPr lang="en-US" sz="1000" dirty="0" err="1"/>
              <a:t>www.ayasdi.com</a:t>
            </a:r>
            <a:r>
              <a:rPr lang="en-US" sz="1000" dirty="0"/>
              <a:t>/blog/artificial-intelligence/using-topological-data-analysis-understand-behavior-convolutional-neural-networks/</a:t>
            </a:r>
          </a:p>
          <a:p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650172"/>
            <a:ext cx="5486400" cy="155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953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b="1" dirty="0"/>
              <a:t>Data Augmentation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657913"/>
            <a:ext cx="6631789" cy="4357151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I</a:t>
            </a:r>
            <a:r>
              <a:rPr lang="en-US" sz="2000" dirty="0" smtClean="0">
                <a:solidFill>
                  <a:srgbClr val="000000"/>
                </a:solidFill>
              </a:rPr>
              <a:t>mage augmentation</a:t>
            </a:r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r>
              <a:rPr lang="en-US" sz="2000" i="1" dirty="0"/>
              <a:t>Examples of image augmentation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i="1" dirty="0"/>
              <a:t>Image credit </a:t>
            </a:r>
            <a:r>
              <a:rPr lang="en-US" sz="2000" i="1" dirty="0" err="1"/>
              <a:t>Tommaso</a:t>
            </a:r>
            <a:r>
              <a:rPr lang="en-US" sz="2000" i="1" dirty="0"/>
              <a:t> </a:t>
            </a:r>
            <a:r>
              <a:rPr lang="en-US" sz="2000" i="1" dirty="0" err="1"/>
              <a:t>Biancalani</a:t>
            </a:r>
            <a:r>
              <a:rPr lang="en-US" sz="2000" i="1" dirty="0"/>
              <a:t> </a:t>
            </a:r>
            <a:r>
              <a:rPr lang="en-US" sz="2000" i="1" dirty="0" smtClean="0"/>
              <a:t>of </a:t>
            </a:r>
            <a:r>
              <a:rPr lang="en-US" sz="2000" i="1" dirty="0"/>
              <a:t>the Broad Institute</a:t>
            </a:r>
            <a:endParaRPr lang="en-US" sz="2000" dirty="0"/>
          </a:p>
          <a:p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193290"/>
            <a:ext cx="5486400" cy="2471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953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47033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/>
              <a:t>Transfer Learning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361776"/>
            <a:ext cx="6631789" cy="4357151"/>
          </a:xfrm>
        </p:spPr>
        <p:txBody>
          <a:bodyPr>
            <a:normAutofit/>
          </a:bodyPr>
          <a:lstStyle/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Transfer learning is a machine learning method where a model developed for a task is reused as the starting point for a model on a second task. 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120" y="2563299"/>
            <a:ext cx="4662102" cy="351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130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9" y="225588"/>
            <a:ext cx="8286227" cy="1314743"/>
          </a:xfrm>
        </p:spPr>
        <p:txBody>
          <a:bodyPr>
            <a:noAutofit/>
          </a:bodyPr>
          <a:lstStyle/>
          <a:p>
            <a:r>
              <a:rPr lang="en-US" sz="3600" dirty="0" smtClean="0"/>
              <a:t>Transfer Learning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11" y="1657913"/>
            <a:ext cx="6631789" cy="4357151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rgbClr val="000000"/>
                </a:solidFill>
              </a:rPr>
              <a:t>There are many pre-trained models of this type, but the most popular include:</a:t>
            </a:r>
          </a:p>
          <a:p>
            <a:pPr algn="l"/>
            <a:r>
              <a:rPr lang="en-US" sz="2000" dirty="0">
                <a:solidFill>
                  <a:srgbClr val="000000"/>
                </a:solidFill>
              </a:rPr>
              <a:t>Oxford VGG Model </a:t>
            </a:r>
            <a:r>
              <a:rPr lang="en-US" sz="2000" u="sng" dirty="0">
                <a:solidFill>
                  <a:srgbClr val="000000"/>
                </a:solidFill>
              </a:rPr>
              <a:t>http://</a:t>
            </a:r>
            <a:r>
              <a:rPr lang="en-US" sz="2000" u="sng" dirty="0" err="1">
                <a:solidFill>
                  <a:srgbClr val="000000"/>
                </a:solidFill>
              </a:rPr>
              <a:t>www.robots.ox.ac.uk</a:t>
            </a:r>
            <a:r>
              <a:rPr lang="en-US" sz="2000" u="sng" dirty="0">
                <a:solidFill>
                  <a:srgbClr val="000000"/>
                </a:solidFill>
              </a:rPr>
              <a:t>/~</a:t>
            </a:r>
            <a:r>
              <a:rPr lang="en-US" sz="2000" u="sng" dirty="0" err="1">
                <a:solidFill>
                  <a:srgbClr val="000000"/>
                </a:solidFill>
              </a:rPr>
              <a:t>vgg</a:t>
            </a:r>
            <a:r>
              <a:rPr lang="en-US" sz="2000" u="sng" dirty="0">
                <a:solidFill>
                  <a:srgbClr val="000000"/>
                </a:solidFill>
              </a:rPr>
              <a:t>/research/</a:t>
            </a:r>
            <a:r>
              <a:rPr lang="en-US" sz="2000" u="sng" dirty="0" err="1">
                <a:solidFill>
                  <a:srgbClr val="000000"/>
                </a:solidFill>
              </a:rPr>
              <a:t>very_deep</a:t>
            </a:r>
            <a:r>
              <a:rPr lang="en-US" sz="2000" u="sng" dirty="0">
                <a:solidFill>
                  <a:srgbClr val="000000"/>
                </a:solidFill>
              </a:rPr>
              <a:t>/</a:t>
            </a:r>
            <a:r>
              <a:rPr lang="en-US" sz="2000" dirty="0">
                <a:solidFill>
                  <a:srgbClr val="000000"/>
                </a:solidFill>
              </a:rPr>
              <a:t/>
            </a:r>
            <a:br>
              <a:rPr lang="en-US" sz="2000" dirty="0">
                <a:solidFill>
                  <a:srgbClr val="000000"/>
                </a:solidFill>
              </a:rPr>
            </a:br>
            <a:r>
              <a:rPr lang="en-US" sz="2000" dirty="0">
                <a:solidFill>
                  <a:srgbClr val="000000"/>
                </a:solidFill>
              </a:rPr>
              <a:t>Google Inception Model </a:t>
            </a:r>
            <a:r>
              <a:rPr lang="en-US" sz="2000" u="sng" dirty="0">
                <a:solidFill>
                  <a:srgbClr val="000000"/>
                </a:solidFill>
              </a:rPr>
              <a:t>https://</a:t>
            </a:r>
            <a:r>
              <a:rPr lang="en-US" sz="2000" u="sng" dirty="0" err="1">
                <a:solidFill>
                  <a:srgbClr val="000000"/>
                </a:solidFill>
              </a:rPr>
              <a:t>github.com</a:t>
            </a:r>
            <a:r>
              <a:rPr lang="en-US" sz="2000" u="sng" dirty="0">
                <a:solidFill>
                  <a:srgbClr val="000000"/>
                </a:solidFill>
              </a:rPr>
              <a:t>/</a:t>
            </a:r>
            <a:r>
              <a:rPr lang="en-US" sz="2000" u="sng" dirty="0" err="1">
                <a:solidFill>
                  <a:srgbClr val="000000"/>
                </a:solidFill>
              </a:rPr>
              <a:t>tensorflow</a:t>
            </a:r>
            <a:r>
              <a:rPr lang="en-US" sz="2000" u="sng" dirty="0">
                <a:solidFill>
                  <a:srgbClr val="000000"/>
                </a:solidFill>
              </a:rPr>
              <a:t>/models/tree/master/research/inception</a:t>
            </a:r>
            <a:r>
              <a:rPr lang="en-US" sz="2000" dirty="0">
                <a:solidFill>
                  <a:srgbClr val="000000"/>
                </a:solidFill>
              </a:rPr>
              <a:t/>
            </a:r>
            <a:br>
              <a:rPr lang="en-US" sz="2000" dirty="0">
                <a:solidFill>
                  <a:srgbClr val="000000"/>
                </a:solidFill>
              </a:rPr>
            </a:br>
            <a:r>
              <a:rPr lang="en-US" sz="2000" dirty="0">
                <a:solidFill>
                  <a:srgbClr val="000000"/>
                </a:solidFill>
              </a:rPr>
              <a:t>Microsoft </a:t>
            </a:r>
            <a:r>
              <a:rPr lang="en-US" sz="2000" dirty="0" err="1">
                <a:solidFill>
                  <a:srgbClr val="000000"/>
                </a:solidFill>
              </a:rPr>
              <a:t>ResNet</a:t>
            </a:r>
            <a:r>
              <a:rPr lang="en-US" sz="2000" dirty="0">
                <a:solidFill>
                  <a:srgbClr val="000000"/>
                </a:solidFill>
              </a:rPr>
              <a:t> Model </a:t>
            </a:r>
            <a:r>
              <a:rPr lang="en-US" sz="2000" u="sng" dirty="0">
                <a:solidFill>
                  <a:srgbClr val="000000"/>
                </a:solidFill>
              </a:rPr>
              <a:t>https://</a:t>
            </a:r>
            <a:r>
              <a:rPr lang="en-US" sz="2000" u="sng" dirty="0" err="1">
                <a:solidFill>
                  <a:srgbClr val="000000"/>
                </a:solidFill>
              </a:rPr>
              <a:t>github.com</a:t>
            </a:r>
            <a:r>
              <a:rPr lang="en-US" sz="2000" u="sng" dirty="0">
                <a:solidFill>
                  <a:srgbClr val="000000"/>
                </a:solidFill>
              </a:rPr>
              <a:t>/</a:t>
            </a:r>
            <a:r>
              <a:rPr lang="en-US" sz="2000" u="sng" dirty="0" err="1">
                <a:solidFill>
                  <a:srgbClr val="000000"/>
                </a:solidFill>
              </a:rPr>
              <a:t>KaimingHe</a:t>
            </a:r>
            <a:r>
              <a:rPr lang="en-US" sz="2000" u="sng" dirty="0">
                <a:solidFill>
                  <a:srgbClr val="000000"/>
                </a:solidFill>
              </a:rPr>
              <a:t>/deep-residual-networks</a:t>
            </a:r>
            <a:endParaRPr lang="en-US" sz="2000" dirty="0">
              <a:solidFill>
                <a:srgbClr val="000000"/>
              </a:solidFill>
            </a:endParaRPr>
          </a:p>
          <a:p>
            <a:pPr algn="l"/>
            <a:r>
              <a:rPr lang="en-US" sz="2000" dirty="0">
                <a:solidFill>
                  <a:srgbClr val="000000"/>
                </a:solidFill>
              </a:rPr>
              <a:t>Many more models can be found at Model Zoo</a:t>
            </a:r>
          </a:p>
          <a:p>
            <a:pPr algn="l"/>
            <a:r>
              <a:rPr lang="en-US" sz="2000" u="sng" dirty="0">
                <a:solidFill>
                  <a:srgbClr val="000000"/>
                </a:solidFill>
              </a:rPr>
              <a:t>https://</a:t>
            </a:r>
            <a:r>
              <a:rPr lang="en-US" sz="2000" u="sng" dirty="0" err="1">
                <a:solidFill>
                  <a:srgbClr val="000000"/>
                </a:solidFill>
              </a:rPr>
              <a:t>github.com</a:t>
            </a:r>
            <a:r>
              <a:rPr lang="en-US" sz="2000" u="sng" dirty="0">
                <a:solidFill>
                  <a:srgbClr val="000000"/>
                </a:solidFill>
              </a:rPr>
              <a:t>/BVLC/</a:t>
            </a:r>
            <a:r>
              <a:rPr lang="en-US" sz="2000" u="sng" dirty="0" err="1">
                <a:solidFill>
                  <a:srgbClr val="000000"/>
                </a:solidFill>
              </a:rPr>
              <a:t>caffe</a:t>
            </a:r>
            <a:r>
              <a:rPr lang="en-US" sz="2000" u="sng" dirty="0">
                <a:solidFill>
                  <a:srgbClr val="000000"/>
                </a:solidFill>
              </a:rPr>
              <a:t>/wiki/Model-Zoo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 smtClean="0">
                <a:solidFill>
                  <a:schemeClr val="tx1"/>
                </a:solidFill>
              </a:rPr>
              <a:t>.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730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345</Words>
  <Application>Microsoft Office PowerPoint</Application>
  <PresentationFormat>On-screen Show (4:3)</PresentationFormat>
  <Paragraphs>122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Quantifying Interest </vt:lpstr>
      <vt:lpstr>Which (if any) do you like?</vt:lpstr>
      <vt:lpstr>Can we build a model that predicts interest?</vt:lpstr>
      <vt:lpstr>Idea - build a neural model that predicts interest</vt:lpstr>
      <vt:lpstr>Extract quantitative features </vt:lpstr>
      <vt:lpstr>CNN autotaging images </vt:lpstr>
      <vt:lpstr>Data Augmentation</vt:lpstr>
      <vt:lpstr>Transfer Learning</vt:lpstr>
      <vt:lpstr>Transfer Learning</vt:lpstr>
      <vt:lpstr>Inception V8 </vt:lpstr>
      <vt:lpstr>Surrogate Models </vt:lpstr>
      <vt:lpstr>Surrogate Models </vt:lpstr>
      <vt:lpstr>Bayesian Models</vt:lpstr>
      <vt:lpstr>Generative Adversarial Networks (GANs)</vt:lpstr>
      <vt:lpstr>Generative Adversarial Networks (GANs)</vt:lpstr>
      <vt:lpstr>Generative Adversarial Networks (GANs)</vt:lpstr>
      <vt:lpstr>Evaluate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Quantifying Interest</dc:title>
  <dc:creator>Nik Brown</dc:creator>
  <cp:lastModifiedBy>Ziwei Fan</cp:lastModifiedBy>
  <cp:revision>15</cp:revision>
  <dcterms:created xsi:type="dcterms:W3CDTF">2019-10-04T14:54:04Z</dcterms:created>
  <dcterms:modified xsi:type="dcterms:W3CDTF">2019-10-23T19:12:25Z</dcterms:modified>
</cp:coreProperties>
</file>

<file path=docProps/thumbnail.jpeg>
</file>